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3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8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5E739BB-7F21-4033-A617-E576B27EE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0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8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9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20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22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2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7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9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9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hyperlink" Target="http://www.riskmw.com/health/2011/01-04/mw46020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jpeg"/><Relationship Id="rId3" Type="http://schemas.openxmlformats.org/officeDocument/2006/relationships/hyperlink" Target="http://tupian.hudong.com/a4_56_91_01300000167299126023918074176_jpg.html?prd=zhengwenye_left_neirong_tupian" TargetMode="External"/><Relationship Id="rId2" Type="http://schemas.openxmlformats.org/officeDocument/2006/relationships/hyperlink" Target="http://www.hudong.com/wiki/&#27700;&#30129;" TargetMode="External"/><Relationship Id="rId1" Type="http://schemas.openxmlformats.org/officeDocument/2006/relationships/hyperlink" Target="http://www.hudong.com/wiki/&#27700;&#32959;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ww.zwbk.org/MyLemmaInter.aspx?title=&#37202;&#31934;" TargetMode="External"/><Relationship Id="rId1" Type="http://schemas.openxmlformats.org/officeDocument/2006/relationships/hyperlink" Target="http://www.zwbk.org/MyLemmaInter.aspx?title=&#27491;&#24049;&#28919;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1" Type="http://schemas.openxmlformats.org/officeDocument/2006/relationships/hyperlink" Target="http://www.riskmw.com/health/2011/01-04/mw46093.ht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灯片编号占位符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42EE4591-7895-4EF5-A568-464150192317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48585" name="Rectangle 6"/>
          <p:cNvSpPr>
            <a:spLocks noChangeArrowheads="1"/>
          </p:cNvSpPr>
          <p:nvPr/>
        </p:nvSpPr>
        <p:spPr bwMode="auto">
          <a:xfrm>
            <a:off x="3863976" y="1412876"/>
            <a:ext cx="6048375" cy="1008063"/>
          </a:xfrm>
          <a:prstGeom prst="rect">
            <a:avLst/>
          </a:prstGeom>
          <a:solidFill>
            <a:srgbClr val="CCFFFF"/>
          </a:solidFill>
          <a:ln w="34925" cmpd="sng">
            <a:solidFill>
              <a:srgbClr val="FF0000"/>
            </a:solidFill>
            <a:miter lim="800000"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zh-CN" altLang="en-US" sz="3600" b="1" dirty="0">
                <a:solidFill>
                  <a:srgbClr val="224568"/>
                </a:solidFill>
                <a:latin typeface="Arial" panose="020B0604020202020204" pitchFamily="34" charset="0"/>
              </a:rPr>
              <a:t>职业病典型案例</a:t>
            </a:r>
            <a:endParaRPr lang="zh-CN" altLang="en-US" sz="3600" b="1" dirty="0">
              <a:solidFill>
                <a:srgbClr val="224568"/>
              </a:solidFill>
              <a:latin typeface="Arial" panose="020B0604020202020204" pitchFamily="34" charset="0"/>
            </a:endParaRPr>
          </a:p>
        </p:txBody>
      </p:sp>
      <p:sp>
        <p:nvSpPr>
          <p:cNvPr id="1048586" name="AutoShape 11"/>
          <p:cNvSpPr>
            <a:spLocks noChangeArrowheads="1"/>
          </p:cNvSpPr>
          <p:nvPr/>
        </p:nvSpPr>
        <p:spPr bwMode="auto">
          <a:xfrm>
            <a:off x="4727575" y="2565400"/>
            <a:ext cx="3600451" cy="431800"/>
          </a:xfrm>
          <a:prstGeom prst="downArrow">
            <a:avLst>
              <a:gd name="adj1" fmla="val 43306"/>
              <a:gd name="adj2" fmla="val 59796"/>
            </a:avLst>
          </a:prstGeom>
          <a:solidFill>
            <a:srgbClr val="C9E7A7"/>
          </a:solidFill>
          <a:ln w="9525" cmpd="sng">
            <a:miter lim="800000"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9E7A7"/>
            </a:extrusionClr>
            <a:contourClr>
              <a:srgbClr val="C9E7A7"/>
            </a:contourClr>
          </a:sp3d>
        </p:spPr>
        <p:txBody>
          <a:bodyPr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048587" name="AutoShape 4"/>
          <p:cNvSpPr>
            <a:spLocks noChangeArrowheads="1"/>
          </p:cNvSpPr>
          <p:nvPr/>
        </p:nvSpPr>
        <p:spPr bwMode="auto">
          <a:xfrm>
            <a:off x="1847851" y="3213100"/>
            <a:ext cx="1800225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★云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南水富县群发矽肺病事件。 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b="1">
                <a:latin typeface="Arial" panose="020B0604020202020204" pitchFamily="34" charset="0"/>
              </a:rPr>
              <a:t>     </a:t>
            </a:r>
            <a:endParaRPr lang="en-US" altLang="zh-CN" sz="1400" b="1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b="1">
                <a:latin typeface="Arial" panose="020B0604020202020204" pitchFamily="34" charset="0"/>
              </a:rPr>
              <a:t>    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2009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年，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77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名从安徽石英干粉厂返乡农民工，患矽肺病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30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例，陆续死亡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12 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人。</a:t>
            </a:r>
            <a:endParaRPr lang="zh-CN" altLang="en-US" sz="14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latin typeface="Arial" panose="020B0604020202020204" pitchFamily="34" charset="0"/>
              </a:rPr>
              <a:t>                                       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1048588" name="AutoShape 4"/>
          <p:cNvSpPr>
            <a:spLocks noChangeArrowheads="1"/>
          </p:cNvSpPr>
          <p:nvPr/>
        </p:nvSpPr>
        <p:spPr bwMode="auto">
          <a:xfrm>
            <a:off x="4008437" y="3213100"/>
            <a:ext cx="1871663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广西马山县群发矽肺病事件。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2009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年，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1001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名从海南金矿返乡农民工，体检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600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人中，确诊矽肺病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225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人，近年已死亡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14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人，部分已基本丧失劳动能力。</a:t>
            </a:r>
            <a:endParaRPr lang="en-US" altLang="zh-CN" sz="14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589" name="AutoShape 4"/>
          <p:cNvSpPr>
            <a:spLocks noChangeArrowheads="1"/>
          </p:cNvSpPr>
          <p:nvPr/>
        </p:nvSpPr>
        <p:spPr bwMode="auto">
          <a:xfrm>
            <a:off x="6167439" y="3213100"/>
            <a:ext cx="1943100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甘肃省古浪县群发尘肺病事件。</a:t>
            </a:r>
            <a:r>
              <a:rPr lang="zh-CN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zh-CN" altLang="en-US" sz="1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1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2009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年，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408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名从酒泉金矿返乡农民工，体检初诊患尘肺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124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人（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期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33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人、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期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57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人、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期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34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人）。</a:t>
            </a:r>
            <a:endParaRPr lang="zh-CN" altLang="en-US" sz="14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590" name="AutoShape 4"/>
          <p:cNvSpPr>
            <a:spLocks noChangeArrowheads="1"/>
          </p:cNvSpPr>
          <p:nvPr/>
        </p:nvSpPr>
        <p:spPr bwMode="auto">
          <a:xfrm>
            <a:off x="8328025" y="3213100"/>
            <a:ext cx="1873251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张海超“开胸验肺”事件。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2009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年，惊动中央，社会高度关注，省委书记、省长四次批示查处。企业赔偿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61.5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万元。</a:t>
            </a:r>
            <a:endParaRPr lang="zh-CN" altLang="en-US" sz="14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bldLvl="0" animBg="1" autoUpdateAnimBg="0"/>
      <p:bldP spid="1048586" grpId="0" bldLvl="0" animBg="1" autoUpdateAnimBg="0"/>
      <p:bldP spid="1048587" grpId="0" bldLvl="0" animBg="1" autoUpdateAnimBg="0"/>
      <p:bldP spid="1048588" grpId="0" bldLvl="0" animBg="1" autoUpdateAnimBg="0"/>
      <p:bldP spid="1048589" grpId="0" bldLvl="0" animBg="1" autoUpdateAnimBg="0"/>
      <p:bldP spid="1048590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686984" y="1109479"/>
            <a:ext cx="1828800" cy="1162049"/>
          </a:xfrm>
          <a:prstGeom prst="rect">
            <a:avLst/>
          </a:prstGeom>
          <a:noFill/>
        </p:spPr>
        <p:txBody>
          <a:bodyPr anchor="b"/>
          <a:p>
            <a:pPr algn="l"/>
            <a:r>
              <a:rPr lang="zh-CN" altLang="en-US" sz="2000" b="1" dirty="0"/>
              <a:t>中华人民共和国尘肺诊断标准片 序号</a:t>
            </a:r>
            <a:r>
              <a:rPr lang="en-US" altLang="zh-CN" sz="2000" b="1" dirty="0"/>
              <a:t>014</a:t>
            </a:r>
            <a:endParaRPr lang="zh-CN" altLang="en-US" sz="2000" b="1" dirty="0"/>
          </a:p>
        </p:txBody>
      </p:sp>
      <p:sp>
        <p:nvSpPr>
          <p:cNvPr id="1048629" name="文本占位符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8528" y="3399564"/>
            <a:ext cx="3345712" cy="2808275"/>
          </a:xfrm>
          <a:prstGeom prst="rect">
            <a:avLst/>
          </a:prstGeom>
          <a:noFill/>
        </p:spPr>
        <p:txBody>
          <a:bodyPr/>
          <a:p>
            <a:pPr marL="0" indent="0">
              <a:lnSpc>
                <a:spcPct val="90000"/>
              </a:lnSpc>
              <a:buNone/>
            </a:pPr>
            <a:r>
              <a:rPr lang="zh-CN" altLang="en-US" sz="2200"/>
              <a:t>金矿井下采掘工。主要示范左上、两中肺区小阴影聚集，可诊断</a:t>
            </a:r>
            <a:r>
              <a:rPr lang="en-US" altLang="zh-CN" sz="2200"/>
              <a:t>II+</a:t>
            </a:r>
            <a:r>
              <a:rPr lang="zh-CN" altLang="en-US" sz="2200"/>
              <a:t>；本片小阴影密集度为</a:t>
            </a:r>
            <a:r>
              <a:rPr lang="en-US" altLang="zh-CN" sz="2200"/>
              <a:t>3</a:t>
            </a:r>
            <a:r>
              <a:rPr lang="zh-CN" altLang="en-US" sz="2200"/>
              <a:t>级，分布范围达到</a:t>
            </a:r>
            <a:r>
              <a:rPr lang="en-US" altLang="zh-CN" sz="2200"/>
              <a:t>6</a:t>
            </a:r>
            <a:r>
              <a:rPr lang="zh-CN" altLang="en-US" sz="2200"/>
              <a:t>个肺区，亦可诊断</a:t>
            </a:r>
            <a:r>
              <a:rPr lang="en-US" altLang="zh-CN" sz="2200"/>
              <a:t>II+</a:t>
            </a:r>
            <a:r>
              <a:rPr lang="zh-CN" altLang="en-US" sz="2200"/>
              <a:t>期。右肺尖有肺大泡。</a:t>
            </a:r>
            <a:endParaRPr lang="zh-CN" altLang="en-US" sz="2200"/>
          </a:p>
          <a:p>
            <a:pPr marL="0" indent="0">
              <a:lnSpc>
                <a:spcPct val="90000"/>
              </a:lnSpc>
              <a:buNone/>
            </a:pPr>
            <a:endParaRPr lang="zh-CN" altLang="en-US" sz="2200"/>
          </a:p>
        </p:txBody>
      </p:sp>
      <p:pic>
        <p:nvPicPr>
          <p:cNvPr id="2097168" name="内容占位符 4" descr="2010年06月04日 - 飘零落叶 - 飘零落叶"/>
          <p:cNvPicPr>
            <a:picLocks noGrp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6148917" y="213784"/>
            <a:ext cx="6043083" cy="6286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091069" y="1889200"/>
            <a:ext cx="1828800" cy="1162049"/>
          </a:xfrm>
          <a:prstGeom prst="rect">
            <a:avLst/>
          </a:prstGeom>
          <a:noFill/>
        </p:spPr>
        <p:txBody>
          <a:bodyPr anchor="b"/>
          <a:p>
            <a:pPr algn="l"/>
            <a:r>
              <a:rPr lang="zh-CN" altLang="en-US" sz="2000" b="1" dirty="0"/>
              <a:t>中华人民共和国尘肺诊断标准片 序号</a:t>
            </a:r>
            <a:r>
              <a:rPr lang="en-US" altLang="zh-CN" sz="2000" b="1" dirty="0"/>
              <a:t>015</a:t>
            </a:r>
            <a:endParaRPr lang="zh-CN" altLang="en-US" sz="2000" b="1" dirty="0"/>
          </a:p>
        </p:txBody>
      </p:sp>
      <p:sp>
        <p:nvSpPr>
          <p:cNvPr id="1048631" name="文本占位符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4029444"/>
            <a:ext cx="4182140" cy="4690533"/>
          </a:xfrm>
          <a:prstGeom prst="rect">
            <a:avLst/>
          </a:prstGeom>
          <a:noFill/>
        </p:spPr>
        <p:txBody>
          <a:bodyPr/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石棉厂配料工。小阴影总体密集度</a:t>
            </a:r>
            <a:r>
              <a:rPr lang="en-US" altLang="zh-CN" sz="2400" dirty="0"/>
              <a:t>3</a:t>
            </a:r>
            <a:r>
              <a:rPr lang="zh-CN" altLang="en-US" sz="2400" dirty="0"/>
              <a:t>级，分布范围达到</a:t>
            </a:r>
            <a:r>
              <a:rPr lang="en-US" altLang="zh-CN" sz="2400" dirty="0"/>
              <a:t>6</a:t>
            </a:r>
            <a:r>
              <a:rPr lang="zh-CN" altLang="en-US" sz="2400" dirty="0"/>
              <a:t>个肺区，由于有心缘蓬乱，右侧胸膜肥厚，可诊断</a:t>
            </a:r>
            <a:r>
              <a:rPr lang="en-US" altLang="zh-CN" sz="2400" dirty="0"/>
              <a:t>III</a:t>
            </a:r>
            <a:r>
              <a:rPr lang="zh-CN" altLang="en-US" sz="2400" dirty="0"/>
              <a:t>期。左侧胸膜肥厚宽度小于</a:t>
            </a:r>
            <a:r>
              <a:rPr lang="en-US" altLang="zh-CN" sz="2400" dirty="0"/>
              <a:t>5mm</a:t>
            </a:r>
            <a:r>
              <a:rPr lang="zh-CN" altLang="en-US" sz="2400" dirty="0"/>
              <a:t>。</a:t>
            </a:r>
            <a:endParaRPr lang="zh-CN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zh-CN" altLang="en-US" sz="2400" dirty="0"/>
          </a:p>
        </p:txBody>
      </p:sp>
      <p:pic>
        <p:nvPicPr>
          <p:cNvPr id="2097169" name="内容占位符 4" descr="2010年06月04日 - 飘零落叶 - 飘零落叶"/>
          <p:cNvPicPr>
            <a:picLocks noGrp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6148917" y="143933"/>
            <a:ext cx="6043083" cy="650028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756833" y="2016791"/>
            <a:ext cx="1756833" cy="1162049"/>
          </a:xfrm>
          <a:prstGeom prst="rect">
            <a:avLst/>
          </a:prstGeom>
          <a:noFill/>
        </p:spPr>
        <p:txBody>
          <a:bodyPr anchor="b">
            <a:normAutofit/>
          </a:bodyPr>
          <a:p>
            <a:pPr algn="l"/>
            <a:r>
              <a:rPr lang="zh-CN" altLang="en-US" sz="2000" b="1" dirty="0"/>
              <a:t>中华人民共和国尘肺诊断标准片 序号</a:t>
            </a:r>
            <a:r>
              <a:rPr lang="en-US" altLang="zh-CN" sz="2000" b="1" dirty="0"/>
              <a:t>022</a:t>
            </a:r>
            <a:endParaRPr lang="zh-CN" altLang="en-US" sz="2000" b="1" dirty="0"/>
          </a:p>
        </p:txBody>
      </p:sp>
      <p:sp>
        <p:nvSpPr>
          <p:cNvPr id="1048633" name="文本占位符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0725" y="3986915"/>
            <a:ext cx="3515832" cy="4690533"/>
          </a:xfrm>
          <a:prstGeom prst="rect">
            <a:avLst/>
          </a:prstGeom>
          <a:noFill/>
        </p:spPr>
        <p:txBody>
          <a:bodyPr/>
          <a:p>
            <a:pPr marL="0" indent="0">
              <a:buNone/>
            </a:pPr>
            <a:r>
              <a:rPr lang="zh-CN" altLang="en-US" sz="2400" dirty="0"/>
              <a:t>组合胸片，上图示</a:t>
            </a:r>
            <a:r>
              <a:rPr lang="en-US" altLang="zh-CN" sz="2400" dirty="0"/>
              <a:t>III</a:t>
            </a:r>
            <a:r>
              <a:rPr lang="zh-CN" altLang="en-US" sz="2400" dirty="0"/>
              <a:t>期，大阴影面积之和未超过右上肺区面积。下图示</a:t>
            </a:r>
            <a:r>
              <a:rPr lang="en-US" altLang="zh-CN" sz="2400" dirty="0"/>
              <a:t>III+</a:t>
            </a:r>
            <a:r>
              <a:rPr lang="zh-CN" altLang="en-US" sz="2400" dirty="0"/>
              <a:t>，大阴影面积之和超过右上肺区面积</a:t>
            </a:r>
            <a:endParaRPr lang="zh-CN" altLang="en-US" sz="2400" dirty="0"/>
          </a:p>
        </p:txBody>
      </p:sp>
      <p:pic>
        <p:nvPicPr>
          <p:cNvPr id="2097170" name="内容占位符 4" descr="2010年06月04日 - 飘零落叶 - 飘零落叶"/>
          <p:cNvPicPr>
            <a:picLocks noGrp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5649384" y="143933"/>
            <a:ext cx="6542616" cy="650028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3631" y="3058583"/>
            <a:ext cx="8229600" cy="980017"/>
          </a:xfrm>
          <a:prstGeom prst="rect">
            <a:avLst/>
          </a:prstGeom>
          <a:noFill/>
        </p:spPr>
        <p:txBody>
          <a:bodyPr>
            <a:normAutofit fontScale="90000"/>
          </a:bodyPr>
          <a:p>
            <a:pPr eaLnBrk="1" hangingPunct="1"/>
            <a:r>
              <a:rPr lang="zh-CN" altLang="en-US" sz="3600" dirty="0"/>
              <a:t>尘    肺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048635" name="内容占位符 7"/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8229600" cy="4114800"/>
          </a:xfrm>
          <a:prstGeom prst="rect">
            <a:avLst/>
          </a:prstGeom>
        </p:spPr>
        <p:txBody>
          <a:bodyPr/>
          <a:p>
            <a:pPr eaLnBrk="1" hangingPunct="1"/>
            <a:r>
              <a:rPr lang="zh-CN" altLang="en-US"/>
              <a:t>       </a:t>
            </a:r>
            <a:endParaRPr lang="en-US" altLang="zh-CN"/>
          </a:p>
        </p:txBody>
      </p:sp>
      <p:sp>
        <p:nvSpPr>
          <p:cNvPr id="1048636" name="日期占位符 3"/>
          <p:cNvSpPr txBox="1">
            <a:spLocks noGrp="1" noChangeArrowheads="1"/>
          </p:cNvSpPr>
          <p:nvPr/>
        </p:nvSpPr>
        <p:spPr bwMode="auto"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C74D333-5114-4D89-A5E1-4A09253E8C16}" type="datetime1">
              <a:rPr lang="zh-CN" altLang="en-US" sz="1200">
                <a:solidFill>
                  <a:srgbClr val="FFFFFF"/>
                </a:solidFill>
              </a:rPr>
            </a:fld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1048637" name="灯片编号占位符 6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1D6DDE6E-D3FD-4603-A2EE-D4BCA0BA8A36}" type="slidenum">
              <a:rPr lang="zh-CN" altLang="en-US" sz="1200">
                <a:solidFill>
                  <a:srgbClr val="FFFFFF"/>
                </a:solidFill>
              </a:rPr>
            </a:fld>
            <a:endParaRPr lang="en-US" altLang="zh-CN" sz="1200">
              <a:solidFill>
                <a:srgbClr val="FFFFFF"/>
              </a:solidFill>
            </a:endParaRPr>
          </a:p>
        </p:txBody>
      </p:sp>
      <p:pic>
        <p:nvPicPr>
          <p:cNvPr id="2097171" name="图片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34831" y="1125592"/>
            <a:ext cx="7291940" cy="546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7433" y="3017875"/>
            <a:ext cx="7490883" cy="1371600"/>
          </a:xfrm>
          <a:prstGeom prst="rect">
            <a:avLst/>
          </a:prstGeom>
          <a:noFill/>
        </p:spPr>
        <p:txBody>
          <a:bodyPr/>
          <a:p>
            <a:r>
              <a:rPr lang="zh-CN" altLang="en-US" sz="3600" dirty="0"/>
              <a:t>尘肺病人的肺</a:t>
            </a:r>
            <a:endParaRPr lang="zh-CN" altLang="en-US" sz="3600" dirty="0"/>
          </a:p>
        </p:txBody>
      </p:sp>
      <p:pic>
        <p:nvPicPr>
          <p:cNvPr id="2097172" name="Picture 3" descr="28_085219_4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1013636" y="1066800"/>
            <a:ext cx="7620000" cy="5488517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61523" y="1629579"/>
            <a:ext cx="8229600" cy="1371600"/>
          </a:xfrm>
          <a:prstGeom prst="rect">
            <a:avLst/>
          </a:prstGeom>
          <a:noFill/>
        </p:spPr>
        <p:txBody>
          <a:bodyPr/>
          <a:p>
            <a:r>
              <a:rPr lang="zh-CN" altLang="en-US" sz="3600" dirty="0"/>
              <a:t>矽   肺</a:t>
            </a:r>
            <a:endParaRPr lang="zh-CN" altLang="en-US" sz="3600" dirty="0"/>
          </a:p>
        </p:txBody>
      </p:sp>
      <p:sp>
        <p:nvSpPr>
          <p:cNvPr id="10486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151284" y="2764367"/>
            <a:ext cx="4040716" cy="3331633"/>
          </a:xfrm>
          <a:prstGeom prst="rect">
            <a:avLst/>
          </a:prstGeom>
          <a:noFill/>
        </p:spPr>
        <p:txBody>
          <a:bodyPr/>
          <a:p>
            <a:r>
              <a:rPr lang="en-US" altLang="zh-CN"/>
              <a:t>36 </a:t>
            </a:r>
            <a:r>
              <a:rPr lang="zh-CN" altLang="en-US"/>
              <a:t>年铸造工作史</a:t>
            </a:r>
            <a:endParaRPr lang="zh-CN" altLang="en-US"/>
          </a:p>
          <a:p>
            <a:r>
              <a:rPr lang="zh-CN" altLang="en-US"/>
              <a:t>典型矽肺</a:t>
            </a:r>
            <a:endParaRPr lang="zh-CN" altLang="en-US"/>
          </a:p>
          <a:p>
            <a:r>
              <a:rPr lang="en-US" altLang="zh-CN"/>
              <a:t>63 </a:t>
            </a:r>
            <a:r>
              <a:rPr lang="zh-CN" altLang="en-US"/>
              <a:t>岁</a:t>
            </a:r>
            <a:endParaRPr lang="zh-CN" altLang="en-US"/>
          </a:p>
        </p:txBody>
      </p:sp>
      <p:pic>
        <p:nvPicPr>
          <p:cNvPr id="2097173" name="Picture 5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47851" y="2133600"/>
            <a:ext cx="4176713" cy="3097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8293" y="3289452"/>
            <a:ext cx="8229600" cy="670984"/>
          </a:xfrm>
          <a:prstGeom prst="rect">
            <a:avLst/>
          </a:prstGeom>
          <a:noFill/>
        </p:spPr>
        <p:txBody>
          <a:bodyPr/>
          <a:p>
            <a:r>
              <a:rPr lang="zh-CN" altLang="en-US" sz="3600" dirty="0"/>
              <a:t>尘肺病患者</a:t>
            </a:r>
            <a:endParaRPr lang="zh-CN" altLang="en-US" sz="3600" dirty="0"/>
          </a:p>
        </p:txBody>
      </p:sp>
      <p:pic>
        <p:nvPicPr>
          <p:cNvPr id="2097174" name="Picture 4" descr="焦点图1">
            <a:hlinkClick r:id="rId1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90704" y="1213001"/>
            <a:ext cx="6325388" cy="550212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5385" y="1408569"/>
            <a:ext cx="946151" cy="2377016"/>
          </a:xfrm>
          <a:prstGeom prst="rect">
            <a:avLst/>
          </a:prstGeom>
          <a:noFill/>
        </p:spPr>
        <p:txBody>
          <a:bodyPr/>
          <a:p>
            <a:pPr algn="l"/>
            <a:r>
              <a:rPr lang="zh-CN" altLang="en-US" sz="3600" dirty="0"/>
              <a:t>苯中毒</a:t>
            </a:r>
            <a:endParaRPr lang="zh-CN" altLang="en-US" sz="3600" dirty="0"/>
          </a:p>
        </p:txBody>
      </p:sp>
      <p:pic>
        <p:nvPicPr>
          <p:cNvPr id="2097175" name="Picture 3" descr="33784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4468577" y="1408569"/>
            <a:ext cx="7356719" cy="5027133"/>
          </a:xfrm>
          <a:prstGeom prst="rect">
            <a:avLst/>
          </a:prstGeom>
          <a:noFill/>
        </p:spPr>
      </p:pic>
      <p:sp>
        <p:nvSpPr>
          <p:cNvPr id="1048643" name="Text Box 4"/>
          <p:cNvSpPr txBox="1">
            <a:spLocks noChangeArrowheads="1"/>
          </p:cNvSpPr>
          <p:nvPr/>
        </p:nvSpPr>
        <p:spPr bwMode="auto">
          <a:xfrm>
            <a:off x="679352" y="3801571"/>
            <a:ext cx="3615808" cy="2245360"/>
          </a:xfrm>
          <a:prstGeom prst="rect">
            <a:avLst/>
          </a:prstGeom>
          <a:solidFill>
            <a:srgbClr val="2227F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广西农家女孩李妙山广东打工患重度苯中毒生命垂危，其母在女儿病床旁向社会求助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315200" y="1627717"/>
            <a:ext cx="8229600" cy="546100"/>
          </a:xfrm>
          <a:prstGeom prst="rect">
            <a:avLst/>
          </a:prstGeom>
          <a:noFill/>
        </p:spPr>
        <p:txBody>
          <a:bodyPr>
            <a:normAutofit fontScale="90000"/>
          </a:bodyPr>
          <a:p>
            <a:r>
              <a:rPr lang="zh-CN" altLang="en-US" sz="4000" dirty="0"/>
              <a:t>苯中毒</a:t>
            </a:r>
            <a:endParaRPr lang="zh-CN" altLang="en-US" sz="4000" dirty="0"/>
          </a:p>
        </p:txBody>
      </p:sp>
      <p:sp>
        <p:nvSpPr>
          <p:cNvPr id="1048645" name="Rectangle 6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7208628" y="2761857"/>
            <a:ext cx="2233083" cy="3672416"/>
          </a:xfrm>
          <a:prstGeom prst="rect">
            <a:avLst/>
          </a:prstGeom>
        </p:spPr>
        <p:txBody>
          <a:bodyPr/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合川单亲女工吴小群，璧山鞋厂打工，身患 慢性重度苯中毒，无力医治。后经法律援助，获赔</a:t>
            </a:r>
            <a:r>
              <a:rPr lang="en-US" altLang="zh-CN" sz="2400" dirty="0"/>
              <a:t>411143</a:t>
            </a:r>
            <a:r>
              <a:rPr lang="zh-CN" altLang="en-US" sz="2400" dirty="0"/>
              <a:t>元。</a:t>
            </a:r>
            <a:endParaRPr lang="zh-CN" altLang="en-US" sz="2400" dirty="0"/>
          </a:p>
        </p:txBody>
      </p:sp>
      <p:pic>
        <p:nvPicPr>
          <p:cNvPr id="2097176" name="Picture 8" descr="2010092910443964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1016" y="1292964"/>
            <a:ext cx="5616575" cy="491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3" descr="白沟6"/>
          <p:cNvPicPr>
            <a:picLocks noGrp="1" noChangeAspect="1" noChangeArrowheads="1"/>
          </p:cNvPicPr>
          <p:nvPr>
            <p:ph idx="4294967295"/>
          </p:nvPr>
        </p:nvPicPr>
        <p:blipFill>
          <a:blip r:embed="rId1">
            <a:lum contrast="6000"/>
          </a:blip>
          <a:srcRect l="3920" t="19977" r="20259" b="8568"/>
          <a:stretch>
            <a:fillRect/>
          </a:stretch>
        </p:blipFill>
        <p:spPr>
          <a:xfrm>
            <a:off x="2083981" y="1222875"/>
            <a:ext cx="7159256" cy="53827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灯片编号占位符 3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83EF9F06-244D-48A2-B740-BAE7D1AAF3D1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97154" name="Picture 3" descr="194963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07103" y="1301608"/>
            <a:ext cx="4429125" cy="2808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97155" name="Picture 4" descr="19496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219577"/>
            <a:ext cx="4391025" cy="244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8602" name="AutoShape 4"/>
          <p:cNvSpPr>
            <a:spLocks noChangeArrowheads="1"/>
          </p:cNvSpPr>
          <p:nvPr/>
        </p:nvSpPr>
        <p:spPr bwMode="auto">
          <a:xfrm>
            <a:off x="485720" y="2437811"/>
            <a:ext cx="2444805" cy="2424812"/>
          </a:xfrm>
          <a:prstGeom prst="roundRect">
            <a:avLst>
              <a:gd name="adj" fmla="val 9106"/>
            </a:avLst>
          </a:prstGeom>
          <a:solidFill>
            <a:srgbClr val="C9E7A7"/>
          </a:solidFill>
          <a:ln w="25400" cmpd="sng">
            <a:solidFill>
              <a:schemeClr val="bg1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张海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超</a:t>
            </a:r>
            <a:endParaRPr lang="en-US" altLang="zh-CN" sz="2800" b="1" dirty="0" smtClean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开胸验肺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endParaRPr lang="en-US" altLang="zh-CN" sz="2800" b="1" dirty="0" smtClean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事件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图片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97156" name="Picture 6" descr="49_091208100222_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094340"/>
            <a:ext cx="3606800" cy="51117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97157" name="Picture 6" descr="193063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9149" y="4219579"/>
            <a:ext cx="3671888" cy="244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776" y="1437020"/>
            <a:ext cx="3600451" cy="721783"/>
          </a:xfrm>
          <a:prstGeom prst="rect">
            <a:avLst/>
          </a:prstGeom>
          <a:noFill/>
        </p:spPr>
        <p:txBody>
          <a:bodyPr/>
          <a:p>
            <a:r>
              <a:rPr lang="zh-CN" altLang="en-US" sz="2800" dirty="0"/>
              <a:t>重症铅中毒之腕下垂</a:t>
            </a:r>
            <a:endParaRPr lang="zh-CN" altLang="en-US" sz="2800" dirty="0"/>
          </a:p>
        </p:txBody>
      </p:sp>
      <p:pic>
        <p:nvPicPr>
          <p:cNvPr id="209717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4353984" y="1051984"/>
            <a:ext cx="5727709" cy="56536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 descr="铅垂腕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34092" y="1255671"/>
            <a:ext cx="3460751" cy="49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0" name="Picture 3" descr="铅脑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8441" y="1179472"/>
            <a:ext cx="3225800" cy="49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7" name="Text Box 4"/>
          <p:cNvSpPr txBox="1">
            <a:spLocks noChangeArrowheads="1"/>
          </p:cNvSpPr>
          <p:nvPr/>
        </p:nvSpPr>
        <p:spPr bwMode="auto">
          <a:xfrm>
            <a:off x="2338905" y="6192796"/>
            <a:ext cx="3055937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1" charset="-122"/>
                <a:ea typeface="楷体_GB2312" pitchFamily="1" charset="-122"/>
              </a:rPr>
              <a:t> 垂腕（铅麻痹）</a:t>
            </a:r>
            <a:endParaRPr lang="zh-CN" alt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648" name="Text Box 5"/>
          <p:cNvSpPr txBox="1">
            <a:spLocks noChangeArrowheads="1"/>
          </p:cNvSpPr>
          <p:nvPr/>
        </p:nvSpPr>
        <p:spPr bwMode="auto">
          <a:xfrm>
            <a:off x="6588641" y="6116596"/>
            <a:ext cx="3037368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1" charset="-122"/>
                <a:ea typeface="楷体_GB2312" pitchFamily="1" charset="-122"/>
              </a:rPr>
              <a:t>铅中毒性脑病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" descr="铅齿龈线"/>
          <p:cNvPicPr>
            <a:picLocks noChangeAspect="1" noChangeArrowheads="1"/>
          </p:cNvPicPr>
          <p:nvPr/>
        </p:nvPicPr>
        <p:blipFill>
          <a:blip r:embed="rId1"/>
          <a:srcRect b="17708"/>
          <a:stretch>
            <a:fillRect/>
          </a:stretch>
        </p:blipFill>
        <p:spPr bwMode="auto">
          <a:xfrm>
            <a:off x="3933899" y="1422400"/>
            <a:ext cx="6121400" cy="41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9" name="Rectangle 3"/>
          <p:cNvSpPr>
            <a:spLocks noChangeArrowheads="1"/>
          </p:cNvSpPr>
          <p:nvPr/>
        </p:nvSpPr>
        <p:spPr bwMode="auto">
          <a:xfrm>
            <a:off x="1190699" y="3682335"/>
            <a:ext cx="2743200" cy="12236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1" charset="-122"/>
                <a:ea typeface="楷体_GB2312" pitchFamily="1" charset="-122"/>
                <a:sym typeface="Symbol" panose="05050102010706020507" pitchFamily="18" charset="2"/>
              </a:rPr>
              <a:t>口腔铅线 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1" charset="-122"/>
              <a:ea typeface="楷体_GB2312" pitchFamily="1" charset="-122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1" charset="-122"/>
              <a:ea typeface="楷体_GB2312" pitchFamily="1" charset="-122"/>
              <a:sym typeface="Symbol" panose="05050102010706020507" pitchFamily="18" charset="2"/>
            </a:endParaRPr>
          </a:p>
        </p:txBody>
      </p:sp>
      <p:sp>
        <p:nvSpPr>
          <p:cNvPr id="1048650" name="Rectangle 4"/>
          <p:cNvSpPr>
            <a:spLocks noChangeArrowheads="1"/>
          </p:cNvSpPr>
          <p:nvPr/>
        </p:nvSpPr>
        <p:spPr bwMode="auto">
          <a:xfrm>
            <a:off x="2135188" y="5589588"/>
            <a:ext cx="7200900" cy="1198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铅线（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lead line, blue line)</a:t>
            </a: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铅中毒时，口腔卫生不好者，在齿龈与牙齿交界边缘上可出现由硫化铅颗粒沉淀形成的暗蓝色线。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1488" y="1953880"/>
            <a:ext cx="2448984" cy="3890433"/>
          </a:xfrm>
          <a:prstGeom prst="rect">
            <a:avLst/>
          </a:prstGeom>
          <a:noFill/>
        </p:spPr>
        <p:txBody>
          <a:bodyPr/>
          <a:p>
            <a:pPr algn="l">
              <a:lnSpc>
                <a:spcPct val="130000"/>
              </a:lnSpc>
              <a:buSzPct val="80000"/>
              <a:buFont typeface="Wingdings" panose="05000000000000000000" pitchFamily="2" charset="2"/>
              <a:buNone/>
            </a:pPr>
            <a:r>
              <a:rPr lang="zh-CN" altLang="en-US" sz="2800" dirty="0"/>
              <a:t>口腔铅线</a:t>
            </a:r>
            <a:br>
              <a:rPr lang="zh-CN" altLang="en-US" sz="2800" dirty="0"/>
            </a:br>
            <a:r>
              <a:rPr lang="zh-CN" altLang="en-US" sz="2800" dirty="0"/>
              <a:t>（</a:t>
            </a:r>
            <a:r>
              <a:rPr lang="en-US" altLang="zh-CN" sz="2800" dirty="0" err="1"/>
              <a:t>PbS</a:t>
            </a:r>
            <a:r>
              <a:rPr lang="en-US" altLang="zh-CN" sz="2800" dirty="0"/>
              <a:t>, </a:t>
            </a:r>
            <a:r>
              <a:rPr lang="zh-CN" altLang="en-US" sz="2800" dirty="0"/>
              <a:t>蓝黑色）、口内金属味、便秘、铅绞痛）</a:t>
            </a:r>
            <a:endParaRPr lang="zh-CN" altLang="en-US" sz="2800" dirty="0"/>
          </a:p>
        </p:txBody>
      </p:sp>
      <p:pic>
        <p:nvPicPr>
          <p:cNvPr id="2097182" name="Picture 3" descr="43"/>
          <p:cNvPicPr>
            <a:picLocks noGrp="1" noChangeAspect="1" noChangeArrowheads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5727061" y="1198033"/>
            <a:ext cx="5869516" cy="503978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926264"/>
            <a:ext cx="8229600" cy="745067"/>
          </a:xfrm>
          <a:prstGeom prst="rect">
            <a:avLst/>
          </a:prstGeom>
          <a:noFill/>
        </p:spPr>
        <p:txBody>
          <a:bodyPr/>
          <a:p>
            <a:r>
              <a:rPr lang="zh-CN" altLang="en-US" sz="3600" dirty="0"/>
              <a:t>铅中毒</a:t>
            </a:r>
            <a:endParaRPr lang="zh-CN" altLang="en-US" sz="3600" dirty="0"/>
          </a:p>
        </p:txBody>
      </p:sp>
      <p:sp>
        <p:nvSpPr>
          <p:cNvPr id="1048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888" y="3301607"/>
            <a:ext cx="5372987" cy="4529667"/>
          </a:xfrm>
          <a:prstGeom prst="rect">
            <a:avLst/>
          </a:prstGeom>
          <a:noFill/>
        </p:spPr>
        <p:txBody>
          <a:bodyPr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dirty="0"/>
              <a:t>   由于环境污染，陕西省凤翔县部分儿童血铅含量严重超标，</a:t>
            </a:r>
            <a:r>
              <a:rPr lang="en-US" altLang="zh-CN" dirty="0"/>
              <a:t>1016</a:t>
            </a:r>
            <a:r>
              <a:rPr lang="zh-CN" altLang="en-US" dirty="0"/>
              <a:t>名</a:t>
            </a:r>
            <a:r>
              <a:rPr lang="en-US" altLang="zh-CN" dirty="0"/>
              <a:t>14</a:t>
            </a:r>
            <a:r>
              <a:rPr lang="zh-CN" altLang="en-US" dirty="0"/>
              <a:t>岁以下儿童接受检测后，发现</a:t>
            </a:r>
            <a:r>
              <a:rPr lang="en-US" altLang="zh-CN" dirty="0"/>
              <a:t>851</a:t>
            </a:r>
            <a:r>
              <a:rPr lang="zh-CN" altLang="en-US" dirty="0"/>
              <a:t>人血铅超标，其中</a:t>
            </a:r>
            <a:r>
              <a:rPr lang="en-US" altLang="zh-CN" dirty="0"/>
              <a:t>174</a:t>
            </a:r>
            <a:r>
              <a:rPr lang="zh-CN" altLang="en-US" dirty="0"/>
              <a:t>名中、重度铅中毒儿童需要住院进行排铅治疗。</a:t>
            </a:r>
            <a:endParaRPr lang="zh-CN" altLang="en-US" dirty="0"/>
          </a:p>
        </p:txBody>
      </p:sp>
      <p:pic>
        <p:nvPicPr>
          <p:cNvPr id="2097183" name="Picture 4" descr="甘肃铅中毒24516317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34100" y="1557339"/>
            <a:ext cx="3848100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5507" y="1379673"/>
            <a:ext cx="8229600" cy="960967"/>
          </a:xfrm>
          <a:prstGeom prst="rect">
            <a:avLst/>
          </a:prstGeom>
          <a:noFill/>
        </p:spPr>
        <p:txBody>
          <a:bodyPr/>
          <a:p>
            <a:r>
              <a:rPr lang="zh-CN" altLang="en-US" sz="3200" dirty="0"/>
              <a:t>正己烷中毒</a:t>
            </a:r>
            <a:endParaRPr lang="zh-CN" altLang="en-US" sz="3200" dirty="0"/>
          </a:p>
        </p:txBody>
      </p:sp>
      <p:pic>
        <p:nvPicPr>
          <p:cNvPr id="2097184" name="Picture 2" descr="2011031009414545[1]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1502735" y="2636839"/>
            <a:ext cx="3456517" cy="4114800"/>
          </a:xfrm>
          <a:prstGeom prst="rect">
            <a:avLst/>
          </a:prstGeom>
          <a:noFill/>
        </p:spPr>
      </p:pic>
      <p:pic>
        <p:nvPicPr>
          <p:cNvPr id="2097185" name="Picture 3" descr="46a5477eb0595fc07ebd7127cbc09f6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800" y="1412876"/>
            <a:ext cx="3168651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6" name="Picture 5" descr="xinsrc_330502271647531151052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3860800"/>
            <a:ext cx="3240088" cy="259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3219" y="1434264"/>
            <a:ext cx="8229600" cy="886884"/>
          </a:xfrm>
          <a:prstGeom prst="rect">
            <a:avLst/>
          </a:prstGeom>
          <a:noFill/>
        </p:spPr>
        <p:txBody>
          <a:bodyPr/>
          <a:p>
            <a:r>
              <a:rPr lang="zh-CN" altLang="en-US" sz="3200"/>
              <a:t>正己烷中毒</a:t>
            </a:r>
            <a:endParaRPr lang="zh-CN" altLang="en-US" sz="3200"/>
          </a:p>
        </p:txBody>
      </p:sp>
      <p:sp>
        <p:nvSpPr>
          <p:cNvPr id="10486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83219" y="2467197"/>
            <a:ext cx="2675467" cy="4682067"/>
          </a:xfrm>
          <a:prstGeom prst="rect">
            <a:avLst/>
          </a:prstGeom>
          <a:noFill/>
        </p:spPr>
        <p:txBody>
          <a:bodyPr/>
          <a:p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1996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年深圳辉开电子厂发生的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76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人正己烷中毒事件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多发工厂：电子厂、印刷厂、鞋厂、橡胶厂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2097187" name="Picture 2" descr="1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5561173" y="2013097"/>
            <a:ext cx="5255683" cy="4152753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1633" y="2087920"/>
            <a:ext cx="1729316" cy="4536017"/>
          </a:xfrm>
          <a:prstGeom prst="rect">
            <a:avLst/>
          </a:prstGeom>
          <a:noFill/>
        </p:spPr>
        <p:txBody>
          <a:bodyPr/>
          <a:p>
            <a:r>
              <a:rPr lang="zh-CN" altLang="en-US" sz="2800" dirty="0"/>
              <a:t>       正已烷可刺激皮肤，引起潮红、</a:t>
            </a:r>
            <a:r>
              <a:rPr lang="zh-CN" altLang="en-US" sz="2800" dirty="0">
                <a:hlinkClick r:id="rId1" tooltip="水肿"/>
              </a:rPr>
              <a:t>水肿</a:t>
            </a:r>
            <a:r>
              <a:rPr lang="zh-CN" altLang="en-US" sz="2800" dirty="0"/>
              <a:t>、</a:t>
            </a:r>
            <a:r>
              <a:rPr lang="zh-CN" altLang="en-US" sz="2800" dirty="0">
                <a:hlinkClick r:id="rId2" tooltip="水疱"/>
              </a:rPr>
              <a:t>水疱</a:t>
            </a:r>
            <a:r>
              <a:rPr lang="zh-CN" altLang="en-US" sz="2800" dirty="0"/>
              <a:t>、皮肤粗糙。</a:t>
            </a:r>
            <a:r>
              <a:rPr lang="zh-CN" altLang="en-US" sz="4000" dirty="0"/>
              <a:t> </a:t>
            </a:r>
            <a:endParaRPr lang="zh-CN" altLang="en-US" sz="4000" dirty="0"/>
          </a:p>
        </p:txBody>
      </p:sp>
      <p:pic>
        <p:nvPicPr>
          <p:cNvPr id="2097188" name="Picture 3" descr="正己烷中毒">
            <a:hlinkClick r:id="rId3" tooltip="&quot;正己烷中毒&quot;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814623" y="1312333"/>
            <a:ext cx="5401733" cy="554566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3" descr="1985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1814624" y="1354101"/>
            <a:ext cx="2438400" cy="4527549"/>
          </a:xfrm>
          <a:prstGeom prst="rect">
            <a:avLst/>
          </a:prstGeom>
          <a:noFill/>
        </p:spPr>
      </p:pic>
      <p:pic>
        <p:nvPicPr>
          <p:cNvPr id="2097190" name="Picture 4" descr="health_90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8795" y="1354101"/>
            <a:ext cx="4248151" cy="4608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8" name="Rectangle 5"/>
          <p:cNvSpPr>
            <a:spLocks noChangeArrowheads="1"/>
          </p:cNvSpPr>
          <p:nvPr/>
        </p:nvSpPr>
        <p:spPr bwMode="auto">
          <a:xfrm>
            <a:off x="3191725" y="6262688"/>
            <a:ext cx="5703887" cy="595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/>
              <a:t>正己烷中毒患者</a:t>
            </a:r>
            <a:endParaRPr lang="zh-CN" altLang="en-US" sz="280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43871" y="3237443"/>
            <a:ext cx="8229600" cy="696383"/>
          </a:xfrm>
          <a:prstGeom prst="rect">
            <a:avLst/>
          </a:prstGeom>
          <a:noFill/>
        </p:spPr>
        <p:txBody>
          <a:bodyPr>
            <a:normAutofit fontScale="67857" lnSpcReduction="10000"/>
          </a:bodyPr>
          <a:p>
            <a:pPr algn="ctr">
              <a:buFont typeface="Wingdings" panose="05000000000000000000" pitchFamily="2" charset="2"/>
              <a:buNone/>
            </a:pPr>
            <a:r>
              <a:rPr lang="zh-CN" altLang="en-US" dirty="0"/>
              <a:t>危重二氯乙烷</a:t>
            </a:r>
            <a:r>
              <a:rPr lang="zh-CN" altLang="en-US" dirty="0" smtClean="0"/>
              <a:t>中毒</a:t>
            </a:r>
            <a:endParaRPr lang="en-US" altLang="zh-CN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/>
              <a:t>（</a:t>
            </a:r>
            <a:r>
              <a:rPr lang="zh-CN" altLang="en-US" dirty="0"/>
              <a:t>脑水肿）</a:t>
            </a:r>
            <a:endParaRPr lang="zh-CN" altLang="en-US" dirty="0"/>
          </a:p>
        </p:txBody>
      </p:sp>
      <p:pic>
        <p:nvPicPr>
          <p:cNvPr id="2097191" name="Picture 3" descr="二氯乙烷中毒脑水肿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382771" y="1557867"/>
            <a:ext cx="5833533" cy="475191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灯片编号占位符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E6A39422-7CC7-40F7-A9CD-BE98CB163C7A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48604" name="Rectangle 6"/>
          <p:cNvSpPr>
            <a:spLocks noChangeArrowheads="1"/>
          </p:cNvSpPr>
          <p:nvPr/>
        </p:nvSpPr>
        <p:spPr bwMode="auto">
          <a:xfrm>
            <a:off x="3863976" y="1412876"/>
            <a:ext cx="6048375" cy="1008063"/>
          </a:xfrm>
          <a:prstGeom prst="rect">
            <a:avLst/>
          </a:prstGeom>
          <a:solidFill>
            <a:srgbClr val="CCFFFF"/>
          </a:solidFill>
          <a:ln w="34925" cmpd="sng">
            <a:solidFill>
              <a:srgbClr val="FF0000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               </a:t>
            </a:r>
            <a:r>
              <a:rPr lang="zh-CN" altLang="en-US" sz="3600" b="1">
                <a:solidFill>
                  <a:srgbClr val="224568"/>
                </a:solidFill>
                <a:latin typeface="Arial" panose="020B0604020202020204" pitchFamily="34" charset="0"/>
              </a:rPr>
              <a:t>职业病典型案例</a:t>
            </a:r>
            <a:endParaRPr lang="zh-CN" altLang="en-US" sz="3600" b="1">
              <a:solidFill>
                <a:srgbClr val="224568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605" name="AutoShape 7"/>
          <p:cNvSpPr>
            <a:spLocks noChangeArrowheads="1"/>
          </p:cNvSpPr>
          <p:nvPr/>
        </p:nvSpPr>
        <p:spPr bwMode="auto">
          <a:xfrm>
            <a:off x="4727575" y="2492376"/>
            <a:ext cx="3600451" cy="576263"/>
          </a:xfrm>
          <a:prstGeom prst="downArrow">
            <a:avLst>
              <a:gd name="adj1" fmla="val 43306"/>
              <a:gd name="adj2" fmla="val 59796"/>
            </a:avLst>
          </a:prstGeom>
          <a:solidFill>
            <a:srgbClr val="C9E7A7"/>
          </a:solidFill>
          <a:ln w="9525" cmpd="sng">
            <a:miter lim="800000"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9E7A7"/>
            </a:extrusionClr>
            <a:contourClr>
              <a:srgbClr val="C9E7A7"/>
            </a:contourClr>
          </a:sp3d>
        </p:spPr>
        <p:txBody>
          <a:bodyPr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048606" name="AutoShape 4"/>
          <p:cNvSpPr>
            <a:spLocks noChangeArrowheads="1"/>
          </p:cNvSpPr>
          <p:nvPr/>
        </p:nvSpPr>
        <p:spPr bwMode="auto">
          <a:xfrm>
            <a:off x="3863976" y="3284539"/>
            <a:ext cx="1800225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贵州施秉县群发矽肺病事件。 </a:t>
            </a:r>
            <a:endParaRPr lang="zh-CN" altLang="en-US" sz="20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   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2010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年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7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月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2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日，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1343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名工人进行职业健康检查和诊断，确诊矽肺病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200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例 ，对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191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名患者赔偿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2914.05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万元，处理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23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名责任人员。</a:t>
            </a:r>
            <a:endParaRPr lang="zh-CN" altLang="en-US" sz="1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  <a:sym typeface="Arial" panose="020B0604020202020204" pitchFamily="34" charset="0"/>
            </a:endParaRPr>
          </a:p>
        </p:txBody>
      </p:sp>
      <p:sp>
        <p:nvSpPr>
          <p:cNvPr id="1048607" name="AutoShape 4"/>
          <p:cNvSpPr>
            <a:spLocks noChangeArrowheads="1"/>
          </p:cNvSpPr>
          <p:nvPr/>
        </p:nvSpPr>
        <p:spPr bwMode="auto">
          <a:xfrm>
            <a:off x="5951537" y="3284539"/>
            <a:ext cx="2087563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★毒苹果事件</a:t>
            </a:r>
            <a:endParaRPr lang="zh-CN" altLang="en-US" sz="20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</a:t>
            </a:r>
            <a:endParaRPr lang="zh-CN" altLang="en-US" sz="18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2011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年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2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月，苏州联建公司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137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名工人慢性正己烷职业中毒。生产新型平板显示器，在贴模车间（密闭洁净车间）让工人违规使用价钱更便宜的“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  <a:hlinkClick r:id="rId1"/>
              </a:rPr>
              <a:t>正己烷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”替代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  <a:hlinkClick r:id="rId2"/>
              </a:rPr>
              <a:t>酒精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等清洗剂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Arial" panose="020B0604020202020204" pitchFamily="34" charset="0"/>
              </a:rPr>
              <a:t>.</a:t>
            </a:r>
            <a:endParaRPr lang="en-US" altLang="zh-CN" sz="1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  <a:sym typeface="Arial" panose="020B0604020202020204" pitchFamily="34" charset="0"/>
            </a:endParaRPr>
          </a:p>
        </p:txBody>
      </p:sp>
      <p:sp>
        <p:nvSpPr>
          <p:cNvPr id="1048608" name="AutoShape 4"/>
          <p:cNvSpPr>
            <a:spLocks noChangeArrowheads="1"/>
          </p:cNvSpPr>
          <p:nvPr/>
        </p:nvSpPr>
        <p:spPr bwMode="auto">
          <a:xfrm>
            <a:off x="8328025" y="3284539"/>
            <a:ext cx="2016125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白沟事件。</a:t>
            </a:r>
            <a:endParaRPr lang="zh-CN" altLang="en-US" sz="20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 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2002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年，白沟镇箱包加工企业发生农民工苯中毒 事 件，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人死亡、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12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人患病。“白沟事件”震惊。“白沟事件”震惊时任国务院总理的朱镕基批示彻查。</a:t>
            </a:r>
            <a:r>
              <a:rPr lang="zh-CN" altLang="en-US" sz="18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sz="18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609" name="AutoShape 4"/>
          <p:cNvSpPr>
            <a:spLocks noChangeArrowheads="1"/>
          </p:cNvSpPr>
          <p:nvPr/>
        </p:nvSpPr>
        <p:spPr bwMode="auto">
          <a:xfrm>
            <a:off x="1919288" y="3284539"/>
            <a:ext cx="1657351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en-US" altLang="zh-CN" sz="1800">
                <a:latin typeface="Arial" panose="020B0604020202020204" pitchFamily="34" charset="0"/>
              </a:rPr>
              <a:t> </a:t>
            </a:r>
            <a:r>
              <a:rPr lang="en-US" altLang="zh-CN" sz="1800" b="1">
                <a:solidFill>
                  <a:srgbClr val="99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职业的伤害</a:t>
            </a:r>
            <a:r>
              <a:rPr lang="en-US" altLang="zh-CN" sz="1800" b="1">
                <a:solidFill>
                  <a:srgbClr val="990000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。 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1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2010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月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19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日，中央台</a:t>
            </a:r>
            <a:r>
              <a:rPr lang="zh-CN" altLang="en-US" sz="1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“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新闻调查</a:t>
            </a:r>
            <a:r>
              <a:rPr lang="zh-CN" altLang="en-US" sz="1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”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栏目播出，深圳金皇电器厂职工唐建友苯中毒白血病，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月</a:t>
            </a:r>
            <a:r>
              <a:rPr lang="en-US" altLang="zh-CN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18</a:t>
            </a:r>
            <a:r>
              <a:rPr lang="zh-CN" altLang="en-US" sz="14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日在湖南老家死亡。</a:t>
            </a:r>
            <a:endParaRPr lang="zh-CN" altLang="en-US" sz="14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bldLvl="0" animBg="1" autoUpdateAnimBg="0"/>
      <p:bldP spid="1048607" grpId="0" bldLvl="0" animBg="1" autoUpdateAnimBg="0"/>
      <p:bldP spid="1048608" grpId="0" bldLvl="0" animBg="1" autoUpdateAnimBg="0"/>
      <p:bldP spid="1048609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90551" y="3038993"/>
            <a:ext cx="8540749" cy="647700"/>
          </a:xfrm>
          <a:prstGeom prst="rect">
            <a:avLst/>
          </a:prstGeom>
          <a:noFill/>
        </p:spPr>
        <p:txBody>
          <a:bodyPr/>
          <a:p>
            <a:r>
              <a:rPr lang="zh-CN" altLang="en-US" dirty="0"/>
              <a:t>三氯乙烯药疹样皮炎</a:t>
            </a:r>
            <a:endParaRPr lang="zh-CN" altLang="en-US" dirty="0"/>
          </a:p>
        </p:txBody>
      </p:sp>
      <p:pic>
        <p:nvPicPr>
          <p:cNvPr id="2097192" name="Picture 3" descr="res04_attpic_brief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5574413" y="1341967"/>
            <a:ext cx="6121400" cy="491913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045633"/>
            <a:ext cx="7694084" cy="1138767"/>
          </a:xfrm>
          <a:prstGeom prst="rect">
            <a:avLst/>
          </a:prstGeom>
          <a:noFill/>
        </p:spPr>
        <p:txBody>
          <a:bodyPr/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0000CC"/>
                </a:solidFill>
              </a:rPr>
              <a:t>职业性皮肤病：由于接触有刺激性的化学物品  引起。</a:t>
            </a:r>
            <a:endParaRPr lang="zh-CN" altLang="en-US" sz="36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endParaRPr lang="zh-CN" altLang="en-US" b="1" dirty="0">
              <a:solidFill>
                <a:srgbClr val="0000CC"/>
              </a:solidFill>
            </a:endParaRPr>
          </a:p>
        </p:txBody>
      </p:sp>
      <p:pic>
        <p:nvPicPr>
          <p:cNvPr id="2097193" name="Picture 4" descr="image12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74551" y="2472255"/>
            <a:ext cx="3384551" cy="374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4" name="Picture 5" descr="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497" y="2473843"/>
            <a:ext cx="395922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64032" y="3408672"/>
            <a:ext cx="4301903" cy="927100"/>
          </a:xfrm>
          <a:prstGeom prst="rect">
            <a:avLst/>
          </a:prstGeom>
          <a:noFill/>
        </p:spPr>
        <p:txBody>
          <a:bodyPr>
            <a:normAutofit fontScale="90000"/>
          </a:bodyPr>
          <a:p>
            <a:pPr algn="l"/>
            <a:r>
              <a:rPr lang="zh-CN" altLang="en-US" sz="2400" dirty="0">
                <a:solidFill>
                  <a:srgbClr val="990000"/>
                </a:solidFill>
              </a:rPr>
              <a:t>重度铬中毒：女工全身浮肿、皮肤溃烂、恶心、呕吐、肾脏损害，须透析维持生命</a:t>
            </a:r>
            <a:r>
              <a:rPr lang="zh-CN" altLang="en-US" sz="4000" dirty="0"/>
              <a:t> </a:t>
            </a:r>
            <a:endParaRPr lang="zh-CN" altLang="en-US" sz="4000" dirty="0"/>
          </a:p>
        </p:txBody>
      </p:sp>
      <p:pic>
        <p:nvPicPr>
          <p:cNvPr id="2097195" name="Picture 3" descr="xin_11010310091035930549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9" y="1568267"/>
            <a:ext cx="6264275" cy="49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0689" y="2238880"/>
            <a:ext cx="8229600" cy="745067"/>
          </a:xfrm>
          <a:prstGeom prst="rect">
            <a:avLst/>
          </a:prstGeom>
          <a:noFill/>
        </p:spPr>
        <p:txBody>
          <a:bodyPr/>
          <a:p>
            <a:r>
              <a:rPr lang="zh-CN" altLang="en-US" sz="3600" dirty="0"/>
              <a:t>噪声聋</a:t>
            </a:r>
            <a:endParaRPr lang="zh-CN" altLang="en-US" sz="3600" dirty="0"/>
          </a:p>
        </p:txBody>
      </p:sp>
      <p:sp>
        <p:nvSpPr>
          <p:cNvPr id="10486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6307" y="4922875"/>
            <a:ext cx="10136372" cy="1513417"/>
          </a:xfrm>
          <a:prstGeom prst="rect">
            <a:avLst/>
          </a:prstGeom>
          <a:noFill/>
        </p:spPr>
        <p:txBody>
          <a:bodyPr/>
          <a:p>
            <a:pPr>
              <a:buFont typeface="Wingdings" panose="05000000000000000000" pitchFamily="2" charset="2"/>
              <a:buNone/>
            </a:pPr>
            <a:r>
              <a:rPr lang="zh-CN" altLang="en-US" sz="1865" dirty="0"/>
              <a:t>噪声听力损伤内耳的病理改变：初期外毛细胞受损最早、最重，而内毛细胞受损较晚也较轻，开始出现纤毛肿胀、紊乱、甚至残缺。病变进展，毛细胞体肿胀、变性、萎缩或消失，严重者可见螺旋体从基底膜上剥脱。急性声损伤患者可出现鼓膜破裂、中耳小听骨错位、韧带撕裂、出血、听力部分或完全丧失。</a:t>
            </a:r>
            <a:endParaRPr lang="zh-CN" altLang="en-US" sz="1865" dirty="0"/>
          </a:p>
        </p:txBody>
      </p:sp>
      <p:pic>
        <p:nvPicPr>
          <p:cNvPr id="209719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8861" y="1363663"/>
            <a:ext cx="2903539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8933" y="1506537"/>
            <a:ext cx="3313112" cy="29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0604" y="1256772"/>
            <a:ext cx="8229600" cy="601133"/>
          </a:xfrm>
          <a:prstGeom prst="rect">
            <a:avLst/>
          </a:prstGeom>
          <a:noFill/>
        </p:spPr>
        <p:txBody>
          <a:bodyPr/>
          <a:p>
            <a:r>
              <a:rPr lang="zh-CN" altLang="en-US" sz="3600" dirty="0"/>
              <a:t>高温中暑</a:t>
            </a:r>
            <a:endParaRPr lang="zh-CN" altLang="en-US" sz="3600" dirty="0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948" y="1981200"/>
            <a:ext cx="3530009" cy="4114800"/>
          </a:xfrm>
          <a:prstGeom prst="rect">
            <a:avLst/>
          </a:prstGeom>
          <a:noFill/>
        </p:spPr>
        <p:txBody>
          <a:bodyPr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400" b="1" dirty="0"/>
              <a:t>   </a:t>
            </a:r>
            <a:r>
              <a:rPr lang="zh-CN" altLang="en-US" sz="2400" b="1" dirty="0">
                <a:hlinkClick r:id="rId1"/>
              </a:rPr>
              <a:t>户外劳动者中暑身亡</a:t>
            </a:r>
            <a:r>
              <a:rPr lang="zh-CN" altLang="en-US" sz="2400" dirty="0"/>
              <a:t>    </a:t>
            </a:r>
            <a:r>
              <a:rPr lang="en-US" altLang="zh-CN" sz="2400" dirty="0"/>
              <a:t>2010</a:t>
            </a:r>
            <a:r>
              <a:rPr lang="zh-CN" altLang="en-US" sz="2400" dirty="0"/>
              <a:t>年</a:t>
            </a:r>
            <a:r>
              <a:rPr lang="en-US" altLang="zh-CN" sz="2400" dirty="0"/>
              <a:t>7</a:t>
            </a:r>
            <a:r>
              <a:rPr lang="zh-CN" altLang="en-US" sz="2400" dirty="0"/>
              <a:t>月</a:t>
            </a:r>
            <a:r>
              <a:rPr lang="en-US" altLang="zh-CN" sz="2400" dirty="0"/>
              <a:t>30</a:t>
            </a:r>
            <a:r>
              <a:rPr lang="zh-CN" altLang="en-US" sz="2400" dirty="0"/>
              <a:t>日至</a:t>
            </a:r>
            <a:r>
              <a:rPr lang="en-US" altLang="zh-CN" sz="2400" dirty="0"/>
              <a:t>8</a:t>
            </a:r>
            <a:r>
              <a:rPr lang="zh-CN" altLang="en-US" sz="2400" dirty="0"/>
              <a:t>月</a:t>
            </a:r>
            <a:r>
              <a:rPr lang="en-US" altLang="zh-CN" sz="2400" dirty="0"/>
              <a:t>1</a:t>
            </a:r>
            <a:r>
              <a:rPr lang="zh-CN" altLang="en-US" sz="2400" dirty="0"/>
              <a:t>日，由于高温肆虐，济南市中心医院等</a:t>
            </a:r>
            <a:r>
              <a:rPr lang="en-US" altLang="zh-CN" sz="2400" dirty="0"/>
              <a:t>3</a:t>
            </a:r>
            <a:r>
              <a:rPr lang="zh-CN" altLang="en-US" sz="2400" dirty="0"/>
              <a:t>家医院收治了许多因中暑入院的户外劳动者，其中</a:t>
            </a:r>
            <a:r>
              <a:rPr lang="en-US" altLang="zh-CN" sz="2400" dirty="0"/>
              <a:t>8</a:t>
            </a:r>
            <a:r>
              <a:rPr lang="zh-CN" altLang="en-US" sz="2400" dirty="0"/>
              <a:t>人经抢救无效离开了人世。 </a:t>
            </a:r>
            <a:endParaRPr lang="zh-CN" altLang="en-US" sz="2400" dirty="0"/>
          </a:p>
        </p:txBody>
      </p:sp>
      <p:pic>
        <p:nvPicPr>
          <p:cNvPr id="2097198" name="Picture 4" descr="6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1557339"/>
            <a:ext cx="4392613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9480" y="1174899"/>
            <a:ext cx="8229600" cy="960967"/>
          </a:xfrm>
          <a:prstGeom prst="rect">
            <a:avLst/>
          </a:prstGeom>
          <a:noFill/>
        </p:spPr>
        <p:txBody>
          <a:bodyPr/>
          <a:p>
            <a:r>
              <a:rPr lang="zh-CN" altLang="en-US" dirty="0"/>
              <a:t>局部振动病</a:t>
            </a:r>
            <a:endParaRPr lang="zh-CN" altLang="en-US" dirty="0"/>
          </a:p>
        </p:txBody>
      </p:sp>
      <p:sp>
        <p:nvSpPr>
          <p:cNvPr id="10486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99200" y="2062716"/>
            <a:ext cx="2844800" cy="4114800"/>
          </a:xfrm>
          <a:prstGeom prst="rect">
            <a:avLst/>
          </a:prstGeom>
          <a:noFill/>
        </p:spPr>
        <p:txBody>
          <a:bodyPr/>
          <a:p>
            <a:pPr>
              <a:buFont typeface="Wingdings" panose="05000000000000000000" pitchFamily="2" charset="2"/>
              <a:buNone/>
            </a:pPr>
            <a:r>
              <a:rPr lang="zh-CN" altLang="en-US" dirty="0"/>
              <a:t>东莞欣鼎五金塑胶制品有限公司欣鼎二厂打磨班</a:t>
            </a:r>
            <a:r>
              <a:rPr lang="en-US" altLang="zh-CN" dirty="0"/>
              <a:t>33</a:t>
            </a:r>
            <a:r>
              <a:rPr lang="zh-CN" altLang="en-US" dirty="0"/>
              <a:t>名工人疑似患职业性手臂振动病。</a:t>
            </a:r>
            <a:endParaRPr lang="zh-CN" altLang="en-US" dirty="0"/>
          </a:p>
        </p:txBody>
      </p:sp>
      <p:pic>
        <p:nvPicPr>
          <p:cNvPr id="2097199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793897" y="2383367"/>
            <a:ext cx="4605867" cy="3960284"/>
          </a:xfrm>
          <a:prstGeom prst="rect">
            <a:avLst/>
          </a:prstGeo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2" descr="G:\picture\幻灯\李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05780" y="2087415"/>
            <a:ext cx="3836988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1" name="Picture 3" descr="G:\picture\幻灯\李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2543" y="2087415"/>
            <a:ext cx="4375151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69" name="Text Box 4"/>
          <p:cNvSpPr txBox="1">
            <a:spLocks noChangeArrowheads="1"/>
          </p:cNvSpPr>
          <p:nvPr/>
        </p:nvSpPr>
        <p:spPr bwMode="auto">
          <a:xfrm>
            <a:off x="4038600" y="1721010"/>
            <a:ext cx="1295400" cy="521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latin typeface="宋体" panose="02010600030101010101" pitchFamily="2" charset="-122"/>
                <a:ea typeface="仿宋_GB2312" pitchFamily="49" charset="-122"/>
              </a:rPr>
              <a:t>+1d</a:t>
            </a:r>
            <a:endParaRPr lang="en-US" altLang="zh-CN" sz="2800" b="1">
              <a:latin typeface="宋体" panose="02010600030101010101" pitchFamily="2" charset="-122"/>
              <a:ea typeface="仿宋_GB2312" pitchFamily="49" charset="-122"/>
            </a:endParaRPr>
          </a:p>
        </p:txBody>
      </p:sp>
      <p:sp>
        <p:nvSpPr>
          <p:cNvPr id="1048670" name="Text Box 5"/>
          <p:cNvSpPr txBox="1">
            <a:spLocks noChangeArrowheads="1"/>
          </p:cNvSpPr>
          <p:nvPr/>
        </p:nvSpPr>
        <p:spPr bwMode="auto">
          <a:xfrm>
            <a:off x="7467600" y="1416210"/>
            <a:ext cx="1295400" cy="521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latin typeface="宋体" panose="02010600030101010101" pitchFamily="2" charset="-122"/>
                <a:ea typeface="仿宋_GB2312" pitchFamily="49" charset="-122"/>
              </a:rPr>
              <a:t>+2d</a:t>
            </a:r>
            <a:endParaRPr lang="en-US" altLang="zh-CN" sz="2800" b="1">
              <a:latin typeface="宋体" panose="02010600030101010101" pitchFamily="2" charset="-122"/>
              <a:ea typeface="仿宋_GB2312" pitchFamily="49" charset="-122"/>
            </a:endParaRPr>
          </a:p>
        </p:txBody>
      </p:sp>
      <p:sp>
        <p:nvSpPr>
          <p:cNvPr id="104867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338093" y="1301771"/>
            <a:ext cx="8229600" cy="806451"/>
          </a:xfrm>
          <a:prstGeom prst="rect">
            <a:avLst/>
          </a:prstGeom>
          <a:noFill/>
        </p:spPr>
        <p:txBody>
          <a:bodyPr/>
          <a:p>
            <a:r>
              <a:rPr lang="zh-CN" altLang="en-US" sz="2800" dirty="0">
                <a:ea typeface="仿宋_GB2312" pitchFamily="49" charset="-122"/>
              </a:rPr>
              <a:t>放射损伤：丢失探伤机放射源受照事故</a:t>
            </a:r>
            <a:endParaRPr lang="zh-CN" altLang="en-US" sz="2800" dirty="0">
              <a:ea typeface="仿宋_GB2312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Picture 2" descr="C:\My Documents\张玉宝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29785" y="1353879"/>
            <a:ext cx="3081339" cy="436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5" name="Picture 3" descr="C:\My Documents\张玉宝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124" y="1420555"/>
            <a:ext cx="3886200" cy="431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77" name="Text Box 4"/>
          <p:cNvSpPr txBox="1">
            <a:spLocks noChangeArrowheads="1"/>
          </p:cNvSpPr>
          <p:nvPr/>
        </p:nvSpPr>
        <p:spPr bwMode="auto">
          <a:xfrm>
            <a:off x="3390199" y="5736650"/>
            <a:ext cx="1855787" cy="95313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accent1"/>
                </a:solidFill>
                <a:latin typeface="宋体" panose="02010600030101010101" pitchFamily="2" charset="-122"/>
                <a:ea typeface="仿宋_GB2312" pitchFamily="49" charset="-122"/>
              </a:rPr>
              <a:t>放射损伤</a:t>
            </a:r>
            <a:r>
              <a:rPr lang="en-US" altLang="zh-CN" sz="2800" b="1">
                <a:solidFill>
                  <a:schemeClr val="accent1"/>
                </a:solidFill>
                <a:latin typeface="宋体" panose="02010600030101010101" pitchFamily="2" charset="-122"/>
                <a:ea typeface="仿宋_GB2312" pitchFamily="49" charset="-122"/>
              </a:rPr>
              <a:t>+30d</a:t>
            </a:r>
            <a:endParaRPr lang="en-US" altLang="zh-CN" sz="2800" b="1">
              <a:solidFill>
                <a:schemeClr val="accent1"/>
              </a:solidFill>
              <a:latin typeface="宋体" panose="02010600030101010101" pitchFamily="2" charset="-122"/>
              <a:ea typeface="仿宋_GB2312" pitchFamily="49" charset="-122"/>
            </a:endParaRPr>
          </a:p>
        </p:txBody>
      </p:sp>
      <p:sp>
        <p:nvSpPr>
          <p:cNvPr id="1048678" name="Text Box 5"/>
          <p:cNvSpPr txBox="1">
            <a:spLocks noChangeArrowheads="1"/>
          </p:cNvSpPr>
          <p:nvPr/>
        </p:nvSpPr>
        <p:spPr bwMode="auto">
          <a:xfrm>
            <a:off x="7062085" y="5736650"/>
            <a:ext cx="1676400" cy="95313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accent1"/>
                </a:solidFill>
                <a:latin typeface="宋体" panose="02010600030101010101" pitchFamily="2" charset="-122"/>
                <a:ea typeface="仿宋_GB2312" pitchFamily="49" charset="-122"/>
              </a:rPr>
              <a:t>放射损伤</a:t>
            </a:r>
            <a:r>
              <a:rPr lang="en-US" altLang="zh-CN" sz="2800" b="1">
                <a:solidFill>
                  <a:schemeClr val="accent1"/>
                </a:solidFill>
                <a:latin typeface="宋体" panose="02010600030101010101" pitchFamily="2" charset="-122"/>
                <a:ea typeface="仿宋_GB2312" pitchFamily="49" charset="-122"/>
              </a:rPr>
              <a:t>+16d</a:t>
            </a:r>
            <a:endParaRPr lang="en-US" altLang="zh-CN" sz="2800" b="1">
              <a:solidFill>
                <a:schemeClr val="accent1"/>
              </a:solidFill>
              <a:latin typeface="宋体" panose="02010600030101010101" pitchFamily="2" charset="-122"/>
              <a:ea typeface="仿宋_GB2312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灯片编号占位符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A865BA83-0DA1-410D-8415-2123AD79D3DE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97158" name="Picture 3" descr="2009073108314196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8571501" y="3557588"/>
            <a:ext cx="3556000" cy="284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97159" name="Picture 4" descr="00215a70cf020b2c7e702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92" y="1142999"/>
            <a:ext cx="4608512" cy="29527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97160" name="Picture 5" descr="U868P1T1D17497491F21DT2009032722282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4427" y="4374356"/>
            <a:ext cx="4537075" cy="2087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97161" name="Picture 6" descr="Img26561319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692" y="4455947"/>
            <a:ext cx="3744912" cy="2014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8611" name="AutoShape 4"/>
          <p:cNvSpPr>
            <a:spLocks noChangeArrowheads="1"/>
          </p:cNvSpPr>
          <p:nvPr/>
        </p:nvSpPr>
        <p:spPr bwMode="auto">
          <a:xfrm>
            <a:off x="4899745" y="1682749"/>
            <a:ext cx="6769100" cy="936625"/>
          </a:xfrm>
          <a:prstGeom prst="roundRect">
            <a:avLst>
              <a:gd name="adj" fmla="val 9106"/>
            </a:avLst>
          </a:prstGeom>
          <a:solidFill>
            <a:srgbClr val="C9E7A7"/>
          </a:solidFill>
          <a:ln w="25400" cmpd="sng">
            <a:solidFill>
              <a:schemeClr val="bg1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CN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云南水富县</a:t>
            </a:r>
            <a:r>
              <a:rPr lang="en-US" altLang="zh-CN" sz="2000" b="1">
                <a:solidFill>
                  <a:srgbClr val="0000CC"/>
                </a:solidFill>
                <a:latin typeface="Arial" panose="020B0604020202020204" pitchFamily="34" charset="0"/>
              </a:rPr>
              <a:t>80</a:t>
            </a:r>
            <a:r>
              <a:rPr lang="zh-CN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名民工患矽肺病    政府垫付</a:t>
            </a:r>
            <a:r>
              <a:rPr lang="en-US" altLang="zh-CN" sz="2000" b="1">
                <a:solidFill>
                  <a:srgbClr val="0000CC"/>
                </a:solidFill>
                <a:latin typeface="Arial" panose="020B0604020202020204" pitchFamily="34" charset="0"/>
              </a:rPr>
              <a:t>450</a:t>
            </a:r>
            <a:r>
              <a:rPr lang="zh-CN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万赔偿</a:t>
            </a:r>
            <a:endParaRPr lang="zh-CN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CN" altLang="en-US" sz="20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灯片编号占位符 4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03980D00-3754-4598-AF96-4A62A369EC98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97162" name="Picture 3" descr="W02009121452244031553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15351" y="3858419"/>
            <a:ext cx="3960813" cy="262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97163" name="Picture 4" descr="W0200912145224409339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88" y="4104481"/>
            <a:ext cx="4046539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97164" name="Picture 5" descr="W0200912145224414067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628" y="1127125"/>
            <a:ext cx="3389647" cy="244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6" descr="7076C27A8A13C9DDF5C440CCFCA5A2A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7088" y="4104481"/>
            <a:ext cx="3162887" cy="22758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8613" name="AutoShape 4"/>
          <p:cNvSpPr>
            <a:spLocks noChangeArrowheads="1"/>
          </p:cNvSpPr>
          <p:nvPr/>
        </p:nvSpPr>
        <p:spPr bwMode="auto">
          <a:xfrm>
            <a:off x="432872" y="2034584"/>
            <a:ext cx="6551612" cy="863600"/>
          </a:xfrm>
          <a:prstGeom prst="roundRect">
            <a:avLst>
              <a:gd name="adj" fmla="val 9106"/>
            </a:avLst>
          </a:prstGeom>
          <a:solidFill>
            <a:srgbClr val="C9E7A7"/>
          </a:solidFill>
          <a:ln w="25400" cmpd="sng">
            <a:solidFill>
              <a:schemeClr val="bg1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深圳百多民工上访要求赔偿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12335" y="1295400"/>
            <a:ext cx="8229600" cy="1371600"/>
          </a:xfrm>
          <a:prstGeom prst="rect">
            <a:avLst/>
          </a:prstGeom>
          <a:noFill/>
        </p:spPr>
        <p:txBody>
          <a:bodyPr/>
          <a:p>
            <a:r>
              <a:rPr lang="zh-CN" altLang="en-US" dirty="0"/>
              <a:t>海南金矿尘肺事件</a:t>
            </a:r>
            <a:endParaRPr lang="zh-CN" altLang="en-US" dirty="0"/>
          </a:p>
        </p:txBody>
      </p:sp>
      <p:sp>
        <p:nvSpPr>
          <p:cNvPr id="10486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3135" y="2667000"/>
            <a:ext cx="9299944" cy="4114800"/>
          </a:xfrm>
          <a:prstGeom prst="rect">
            <a:avLst/>
          </a:prstGeom>
          <a:noFill/>
        </p:spPr>
        <p:txBody>
          <a:bodyPr/>
          <a:p>
            <a:endParaRPr lang="zh-CN" altLang="en-US" dirty="0"/>
          </a:p>
          <a:p>
            <a:r>
              <a:rPr lang="zh-CN" altLang="en-US" dirty="0"/>
              <a:t>广西马山县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1001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名从海南金矿返乡农民工，体检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600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人中，确诊矽肺病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225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人，近年已死亡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14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人，部分已基本丧失劳动能力。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灯片编号占位符 4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DAB9418B-F60A-4051-A9E4-8850251681A1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97166" name="Picture 3" descr="1294188336101"/>
          <p:cNvPicPr>
            <a:picLocks noChangeAspect="1" noChangeArrowheads="1"/>
          </p:cNvPicPr>
          <p:nvPr/>
        </p:nvPicPr>
        <p:blipFill rotWithShape="1">
          <a:blip r:embed="rId1"/>
          <a:srcRect t="25321"/>
          <a:stretch>
            <a:fillRect/>
          </a:stretch>
        </p:blipFill>
        <p:spPr bwMode="auto">
          <a:xfrm>
            <a:off x="1703389" y="2849525"/>
            <a:ext cx="8569325" cy="3871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7" name="AutoShape 4"/>
          <p:cNvSpPr>
            <a:spLocks noChangeArrowheads="1"/>
          </p:cNvSpPr>
          <p:nvPr/>
        </p:nvSpPr>
        <p:spPr bwMode="auto">
          <a:xfrm>
            <a:off x="2640015" y="1499784"/>
            <a:ext cx="6696075" cy="720725"/>
          </a:xfrm>
          <a:prstGeom prst="roundRect">
            <a:avLst>
              <a:gd name="adj" fmla="val 9106"/>
            </a:avLst>
          </a:prstGeom>
          <a:solidFill>
            <a:srgbClr val="C9E7A7"/>
          </a:solidFill>
          <a:ln w="25400" cmpd="sng">
            <a:solidFill>
              <a:schemeClr val="bg1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0000CC"/>
                </a:solidFill>
                <a:latin typeface="Arial" panose="020B0604020202020204" pitchFamily="34" charset="0"/>
              </a:rPr>
              <a:t>2010</a:t>
            </a:r>
            <a:r>
              <a:rPr lang="zh-CN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2000" b="1">
                <a:solidFill>
                  <a:srgbClr val="0000CC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月，广东佛山尘肺工人维权，上街阻断交通。</a:t>
            </a:r>
            <a:endParaRPr lang="zh-CN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灯片编号占位符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fld id="{8E1EC826-156F-488B-AD82-77BC6ED8A9A4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48619" name="Rectangle 6"/>
          <p:cNvSpPr>
            <a:spLocks noChangeArrowheads="1"/>
          </p:cNvSpPr>
          <p:nvPr/>
        </p:nvSpPr>
        <p:spPr bwMode="auto">
          <a:xfrm>
            <a:off x="3000376" y="1412876"/>
            <a:ext cx="6119813" cy="1008063"/>
          </a:xfrm>
          <a:prstGeom prst="rect">
            <a:avLst/>
          </a:prstGeom>
          <a:solidFill>
            <a:srgbClr val="CCFFFF"/>
          </a:solidFill>
          <a:ln w="34925" cmpd="sng">
            <a:solidFill>
              <a:srgbClr val="FF0000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latin typeface="Arial" panose="020B0604020202020204" pitchFamily="34" charset="0"/>
              </a:rPr>
              <a:t>     </a:t>
            </a:r>
            <a:r>
              <a:rPr lang="zh-CN" altLang="en-US" sz="3600" b="1">
                <a:solidFill>
                  <a:srgbClr val="990033"/>
                </a:solidFill>
                <a:latin typeface="Arial" panose="020B0604020202020204" pitchFamily="34" charset="0"/>
              </a:rPr>
              <a:t>重庆有影响的事件</a:t>
            </a:r>
            <a:endParaRPr lang="zh-CN" altLang="en-US" sz="3600" b="1">
              <a:solidFill>
                <a:srgbClr val="000066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620" name="AutoShape 7"/>
          <p:cNvSpPr>
            <a:spLocks noChangeArrowheads="1"/>
          </p:cNvSpPr>
          <p:nvPr/>
        </p:nvSpPr>
        <p:spPr bwMode="auto">
          <a:xfrm>
            <a:off x="4295775" y="2565400"/>
            <a:ext cx="3600451" cy="431800"/>
          </a:xfrm>
          <a:prstGeom prst="downArrow">
            <a:avLst>
              <a:gd name="adj1" fmla="val 43306"/>
              <a:gd name="adj2" fmla="val 59796"/>
            </a:avLst>
          </a:prstGeom>
          <a:solidFill>
            <a:srgbClr val="C9E7A7"/>
          </a:solidFill>
          <a:ln w="9525" cmpd="sng">
            <a:miter lim="800000"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9E7A7"/>
            </a:extrusionClr>
            <a:contourClr>
              <a:srgbClr val="C9E7A7"/>
            </a:contourClr>
          </a:sp3d>
        </p:spPr>
        <p:txBody>
          <a:bodyPr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048621" name="AutoShape 4"/>
          <p:cNvSpPr>
            <a:spLocks noChangeArrowheads="1"/>
          </p:cNvSpPr>
          <p:nvPr/>
        </p:nvSpPr>
        <p:spPr bwMode="auto">
          <a:xfrm>
            <a:off x="3503613" y="3141664"/>
            <a:ext cx="1657351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某机电厂苯中毒事件。 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2011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年初，一次性检查出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5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名疑似病人并确诊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5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名（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名中度、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名轻度）。</a:t>
            </a:r>
            <a:endParaRPr lang="zh-CN" altLang="en-US" sz="1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622" name="AutoShape 4"/>
          <p:cNvSpPr>
            <a:spLocks noChangeArrowheads="1"/>
          </p:cNvSpPr>
          <p:nvPr/>
        </p:nvSpPr>
        <p:spPr bwMode="auto">
          <a:xfrm>
            <a:off x="8832849" y="3141664"/>
            <a:ext cx="1657351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某陶瓷厂群发尘肺病事件。 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2010—2012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年，江津某洁具生产厂，连续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年累计发生尘肺病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30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多人。</a:t>
            </a:r>
            <a:endParaRPr lang="zh-CN" altLang="en-US" sz="1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623" name="AutoShape 4"/>
          <p:cNvSpPr>
            <a:spLocks noChangeArrowheads="1"/>
          </p:cNvSpPr>
          <p:nvPr/>
        </p:nvSpPr>
        <p:spPr bwMode="auto">
          <a:xfrm>
            <a:off x="5303837" y="3141664"/>
            <a:ext cx="1657351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体温计厂</a:t>
            </a: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汞中毒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事件。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2011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年，北碚区日月体温计厂，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134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名工人，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81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人慢性汞中毒。</a:t>
            </a:r>
            <a:endParaRPr lang="zh-CN" altLang="en-US" sz="1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624" name="AutoShape 4"/>
          <p:cNvSpPr>
            <a:spLocks noChangeArrowheads="1"/>
          </p:cNvSpPr>
          <p:nvPr/>
        </p:nvSpPr>
        <p:spPr bwMode="auto">
          <a:xfrm>
            <a:off x="1703388" y="3141664"/>
            <a:ext cx="1657351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“致癌车间”事件。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2006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年，重庆某制药厂车间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名职工患肺癌死亡。</a:t>
            </a:r>
            <a:r>
              <a:rPr lang="zh-CN" altLang="en-US" sz="16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“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致癌车间</a:t>
            </a:r>
            <a:r>
              <a:rPr lang="zh-CN" altLang="en-US" sz="1600" b="1">
                <a:solidFill>
                  <a:srgbClr val="0000FF"/>
                </a:solidFill>
                <a:latin typeface="Arial" panose="020B0604020202020204" pitchFamily="34" charset="0"/>
                <a:ea typeface="楷体_GB2312" pitchFamily="1" charset="-122"/>
              </a:rPr>
              <a:t>”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报道不胫而走。卫生部要求查处。</a:t>
            </a:r>
            <a:endParaRPr lang="en-US" altLang="zh-CN" sz="1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48625" name="AutoShape 4"/>
          <p:cNvSpPr>
            <a:spLocks noChangeArrowheads="1"/>
          </p:cNvSpPr>
          <p:nvPr/>
        </p:nvSpPr>
        <p:spPr bwMode="auto">
          <a:xfrm>
            <a:off x="7032625" y="3141664"/>
            <a:ext cx="1657351" cy="331152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 cmpd="sng">
            <a:solidFill>
              <a:srgbClr val="FF000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990033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某货运码头急性碳酸钡中毒事件。 </a:t>
            </a:r>
            <a:endParaRPr lang="zh-CN" altLang="en-US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zh-CN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2013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年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月，巴南区佛耳岩长江货运码头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11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名搬运工人发生急性碳酸钡中毒，死亡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人，住院治疗</a:t>
            </a:r>
            <a:r>
              <a:rPr lang="en-US" altLang="zh-CN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9</a:t>
            </a:r>
            <a:r>
              <a:rPr lang="zh-CN" altLang="en-US" sz="16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人。</a:t>
            </a:r>
            <a:endParaRPr lang="zh-CN" altLang="en-US" sz="1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486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bldLvl="0" animBg="1" autoUpdateAnimBg="0"/>
      <p:bldP spid="1048619" grpId="1" bldLvl="0" animBg="1" autoUpdateAnimBg="0"/>
      <p:bldP spid="1048620" grpId="0" bldLvl="0" animBg="1" autoUpdateAnimBg="0"/>
      <p:bldP spid="1048621" grpId="0" bldLvl="0" animBg="1" autoUpdateAnimBg="0"/>
      <p:bldP spid="1048623" grpId="0" bldLvl="0" animBg="1" autoUpdateAnimBg="0"/>
      <p:bldP spid="1048624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标题 1"/>
          <p:cNvSpPr>
            <a:spLocks noGrp="1"/>
          </p:cNvSpPr>
          <p:nvPr>
            <p:ph type="title" idx="4294967295"/>
          </p:nvPr>
        </p:nvSpPr>
        <p:spPr>
          <a:xfrm>
            <a:off x="1020724" y="1818093"/>
            <a:ext cx="2367516" cy="1162049"/>
          </a:xfrm>
          <a:prstGeom prst="rect">
            <a:avLst/>
          </a:prstGeom>
        </p:spPr>
        <p:txBody>
          <a:bodyPr anchor="b"/>
          <a:p>
            <a:pPr algn="l"/>
            <a:r>
              <a:rPr lang="zh-CN" altLang="en-US" sz="1600" b="1" dirty="0"/>
              <a:t>中华人民共和国尘肺诊断标准片 序号</a:t>
            </a:r>
            <a:r>
              <a:rPr lang="en-US" altLang="zh-CN" sz="1600" b="1" dirty="0"/>
              <a:t>06</a:t>
            </a:r>
            <a:r>
              <a:rPr lang="zh-CN" altLang="en-US" sz="1600" b="1" dirty="0"/>
              <a:t>、 </a:t>
            </a:r>
            <a:br>
              <a:rPr lang="zh-CN" altLang="en-US" sz="1600" b="1" dirty="0"/>
            </a:br>
            <a:endParaRPr lang="zh-CN" altLang="en-US" sz="1600" b="1" dirty="0"/>
          </a:p>
        </p:txBody>
      </p:sp>
      <p:sp>
        <p:nvSpPr>
          <p:cNvPr id="1048627" name="文本占位符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1368" y="3816793"/>
            <a:ext cx="3317357" cy="2307560"/>
          </a:xfrm>
          <a:prstGeom prst="rect">
            <a:avLst/>
          </a:prstGeom>
          <a:noFill/>
        </p:spPr>
        <p:txBody>
          <a:bodyPr/>
          <a:p>
            <a:pPr marL="0" indent="0">
              <a:buNone/>
            </a:pPr>
            <a:r>
              <a:rPr lang="zh-CN" altLang="en-US" sz="2400" dirty="0"/>
              <a:t>矽砂矿粉碎工。小阴影总体密集度为</a:t>
            </a:r>
            <a:r>
              <a:rPr lang="en-US" altLang="zh-CN" sz="2400" dirty="0"/>
              <a:t>2</a:t>
            </a:r>
            <a:r>
              <a:rPr lang="zh-CN" altLang="en-US" sz="2400" dirty="0"/>
              <a:t>级，分布范围达到</a:t>
            </a:r>
            <a:r>
              <a:rPr lang="en-US" altLang="zh-CN" sz="2400" dirty="0"/>
              <a:t>6</a:t>
            </a:r>
            <a:r>
              <a:rPr lang="zh-CN" altLang="en-US" sz="2400" dirty="0"/>
              <a:t>个肺区，诊断</a:t>
            </a:r>
            <a:r>
              <a:rPr lang="en-US" altLang="zh-CN" sz="2400" dirty="0"/>
              <a:t>II</a:t>
            </a:r>
            <a:r>
              <a:rPr lang="zh-CN" altLang="en-US" sz="2400" dirty="0"/>
              <a:t>期。右上肺区小阴影密集度</a:t>
            </a:r>
            <a:r>
              <a:rPr lang="en-US" altLang="zh-CN" sz="2400" dirty="0"/>
              <a:t>2/2</a:t>
            </a:r>
            <a:r>
              <a:rPr lang="zh-CN" altLang="en-US" sz="2400" dirty="0"/>
              <a:t>，即</a:t>
            </a:r>
            <a:r>
              <a:rPr lang="en-US" altLang="zh-CN" sz="2400" dirty="0"/>
              <a:t>q/q2/2</a:t>
            </a:r>
            <a:r>
              <a:rPr lang="zh-CN" altLang="en-US" sz="2400" dirty="0"/>
              <a:t>的标准片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2097167" name="内容占位符 4" descr="2010年06月04日 - 飘零落叶 - 飘零落叶"/>
          <p:cNvPicPr>
            <a:picLocks noGrp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5935133" y="357717"/>
            <a:ext cx="6256867" cy="635846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2268</Words>
  <Application>WPS 演示</Application>
  <PresentationFormat/>
  <Paragraphs>196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3" baseType="lpstr">
      <vt:lpstr>Arial</vt:lpstr>
      <vt:lpstr>宋体</vt:lpstr>
      <vt:lpstr>Wingdings</vt:lpstr>
      <vt:lpstr>Tahoma</vt:lpstr>
      <vt:lpstr>Calibri</vt:lpstr>
      <vt:lpstr>楷体_GB2312</vt:lpstr>
      <vt:lpstr>新宋体</vt:lpstr>
      <vt:lpstr>黑体</vt:lpstr>
      <vt:lpstr>微软雅黑</vt:lpstr>
      <vt:lpstr>Arial Unicode MS</vt:lpstr>
      <vt:lpstr>Calibri Light</vt:lpstr>
      <vt:lpstr>Symbol</vt:lpstr>
      <vt:lpstr>Times New Roman</vt:lpstr>
      <vt:lpstr>仿宋_GB2312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海南金矿尘肺事件</vt:lpstr>
      <vt:lpstr>PowerPoint 演示文稿</vt:lpstr>
      <vt:lpstr>PowerPoint 演示文稿</vt:lpstr>
      <vt:lpstr>中华人民共和国尘肺诊断标准片 序号06、  </vt:lpstr>
      <vt:lpstr>中华人民共和国尘肺诊断标准片 序号014</vt:lpstr>
      <vt:lpstr>中华人民共和国尘肺诊断标准片 序号015</vt:lpstr>
      <vt:lpstr>中华人民共和国尘肺诊断标准片 序号022</vt:lpstr>
      <vt:lpstr>尘    肺 </vt:lpstr>
      <vt:lpstr>尘肺病人的肺</vt:lpstr>
      <vt:lpstr>矽   肺</vt:lpstr>
      <vt:lpstr>尘肺病患者</vt:lpstr>
      <vt:lpstr>苯中毒</vt:lpstr>
      <vt:lpstr>苯中毒</vt:lpstr>
      <vt:lpstr>PowerPoint 演示文稿</vt:lpstr>
      <vt:lpstr>重症铅中毒之腕下垂</vt:lpstr>
      <vt:lpstr>PowerPoint 演示文稿</vt:lpstr>
      <vt:lpstr>PowerPoint 演示文稿</vt:lpstr>
      <vt:lpstr>口腔铅线 （PbS, 蓝黑色）、口内金属味、便秘、铅绞痛）</vt:lpstr>
      <vt:lpstr>铅中毒</vt:lpstr>
      <vt:lpstr>正己烷中毒</vt:lpstr>
      <vt:lpstr>正己烷中毒</vt:lpstr>
      <vt:lpstr>       正已烷可刺激皮肤，引起潮红、水肿、水疱、皮肤粗糙。 </vt:lpstr>
      <vt:lpstr>PowerPoint 演示文稿</vt:lpstr>
      <vt:lpstr>PowerPoint 演示文稿</vt:lpstr>
      <vt:lpstr>PowerPoint 演示文稿</vt:lpstr>
      <vt:lpstr>PowerPoint 演示文稿</vt:lpstr>
      <vt:lpstr>重度铬中毒：女工全身浮肿、皮肤溃烂、恶心、呕吐、肾脏损害，须透析维持生命 </vt:lpstr>
      <vt:lpstr>噪声聋</vt:lpstr>
      <vt:lpstr>高温中暑</vt:lpstr>
      <vt:lpstr>局部振动病</vt:lpstr>
      <vt:lpstr>放射损伤：丢失探伤机放射源受照事故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 9 Transparent Edition</dc:creator>
  <cp:lastModifiedBy>win</cp:lastModifiedBy>
  <cp:revision>1</cp:revision>
  <dcterms:created xsi:type="dcterms:W3CDTF">2020-12-11T07:17:10Z</dcterms:created>
  <dcterms:modified xsi:type="dcterms:W3CDTF">2020-12-11T07:17:11Z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